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Bold Ink" charset="1" panose="00000500000000000000"/>
      <p:regular r:id="rId12"/>
    </p:embeddedFont>
    <p:embeddedFont>
      <p:font typeface="Garet" charset="1" panose="00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https://www.kaggle.com/datasets/safaeahb/car-sales-analysis-dashboard?select=car+sales.csv" TargetMode="External" Type="http://schemas.openxmlformats.org/officeDocument/2006/relationships/hyperlink"/><Relationship Id="rId8" Target="https://www.kaggle.com/datasets/safaeahb/car-sales-analysis-dashboard?select=car+sales.csv"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iDourgham" TargetMode="External" Type="http://schemas.openxmlformats.org/officeDocument/2006/relationships/hyperlink"/><Relationship Id="rId11" Target="../media/image14.png" Type="http://schemas.openxmlformats.org/officeDocument/2006/relationships/image"/><Relationship Id="rId12" Target="https://github.com/OPCoderman" TargetMode="External" Type="http://schemas.openxmlformats.org/officeDocument/2006/relationships/hyperlink"/><Relationship Id="rId13" Target="../media/image15.png" Type="http://schemas.openxmlformats.org/officeDocument/2006/relationships/image"/><Relationship Id="rId14" Target="../media/image1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https://github.com/RRGrania" TargetMode="External" Type="http://schemas.openxmlformats.org/officeDocument/2006/relationships/hyperlink"/><Relationship Id="rId7" Target="../media/image12.png" Type="http://schemas.openxmlformats.org/officeDocument/2006/relationships/image"/><Relationship Id="rId8" Target="https://github.com/Raoina" TargetMode="External" Type="http://schemas.openxmlformats.org/officeDocument/2006/relationships/hyperlink"/><Relationship Id="rId9"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453171" y="-594099"/>
            <a:ext cx="7742567" cy="11264194"/>
            <a:chOff x="0" y="0"/>
            <a:chExt cx="2039194" cy="2966701"/>
          </a:xfrm>
        </p:grpSpPr>
        <p:sp>
          <p:nvSpPr>
            <p:cNvPr name="Freeform 3" id="3"/>
            <p:cNvSpPr/>
            <p:nvPr/>
          </p:nvSpPr>
          <p:spPr>
            <a:xfrm flipH="false" flipV="false" rot="0">
              <a:off x="0" y="0"/>
              <a:ext cx="2039195" cy="2966701"/>
            </a:xfrm>
            <a:custGeom>
              <a:avLst/>
              <a:gdLst/>
              <a:ahLst/>
              <a:cxnLst/>
              <a:rect r="r" b="b" t="t" l="l"/>
              <a:pathLst>
                <a:path h="2966701" w="2039195">
                  <a:moveTo>
                    <a:pt x="0" y="0"/>
                  </a:moveTo>
                  <a:lnTo>
                    <a:pt x="2039195" y="0"/>
                  </a:lnTo>
                  <a:lnTo>
                    <a:pt x="2039195" y="2966701"/>
                  </a:lnTo>
                  <a:lnTo>
                    <a:pt x="0" y="2966701"/>
                  </a:lnTo>
                  <a:close/>
                </a:path>
              </a:pathLst>
            </a:custGeom>
            <a:solidFill>
              <a:srgbClr val="660808"/>
            </a:solidFill>
          </p:spPr>
        </p:sp>
        <p:sp>
          <p:nvSpPr>
            <p:cNvPr name="TextBox 4" id="4"/>
            <p:cNvSpPr txBox="true"/>
            <p:nvPr/>
          </p:nvSpPr>
          <p:spPr>
            <a:xfrm>
              <a:off x="0" y="-47625"/>
              <a:ext cx="2039194" cy="3014326"/>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5400000">
            <a:off x="-4363306" y="1547795"/>
            <a:ext cx="12784728" cy="7191409"/>
          </a:xfrm>
          <a:custGeom>
            <a:avLst/>
            <a:gdLst/>
            <a:ahLst/>
            <a:cxnLst/>
            <a:rect r="r" b="b" t="t" l="l"/>
            <a:pathLst>
              <a:path h="7191409" w="12784728">
                <a:moveTo>
                  <a:pt x="0" y="0"/>
                </a:moveTo>
                <a:lnTo>
                  <a:pt x="12784728" y="0"/>
                </a:lnTo>
                <a:lnTo>
                  <a:pt x="12784728" y="7191410"/>
                </a:lnTo>
                <a:lnTo>
                  <a:pt x="0" y="7191410"/>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825036" y="2215710"/>
            <a:ext cx="14915386" cy="8771075"/>
            <a:chOff x="0" y="0"/>
            <a:chExt cx="1382182" cy="812800"/>
          </a:xfrm>
        </p:grpSpPr>
        <p:sp>
          <p:nvSpPr>
            <p:cNvPr name="Freeform 7" id="7"/>
            <p:cNvSpPr/>
            <p:nvPr/>
          </p:nvSpPr>
          <p:spPr>
            <a:xfrm flipH="false" flipV="false" rot="0">
              <a:off x="0" y="0"/>
              <a:ext cx="1382182" cy="812800"/>
            </a:xfrm>
            <a:custGeom>
              <a:avLst/>
              <a:gdLst/>
              <a:ahLst/>
              <a:cxnLst/>
              <a:rect r="r" b="b" t="t" l="l"/>
              <a:pathLst>
                <a:path h="812800" w="1382182">
                  <a:moveTo>
                    <a:pt x="0" y="0"/>
                  </a:moveTo>
                  <a:lnTo>
                    <a:pt x="1382182" y="0"/>
                  </a:lnTo>
                  <a:lnTo>
                    <a:pt x="1382182" y="812800"/>
                  </a:lnTo>
                  <a:lnTo>
                    <a:pt x="0" y="812800"/>
                  </a:lnTo>
                  <a:close/>
                </a:path>
              </a:pathLst>
            </a:custGeom>
            <a:blipFill>
              <a:blip r:embed="rId4"/>
              <a:stretch>
                <a:fillRect l="-2271" t="0" r="-2271" b="0"/>
              </a:stretch>
            </a:blipFill>
            <a:ln w="38100" cap="sq">
              <a:solidFill>
                <a:srgbClr val="660808"/>
              </a:solidFill>
              <a:prstDash val="solid"/>
              <a:miter/>
            </a:ln>
          </p:spPr>
        </p:sp>
      </p:grpSp>
      <p:sp>
        <p:nvSpPr>
          <p:cNvPr name="Freeform 8" id="8"/>
          <p:cNvSpPr/>
          <p:nvPr/>
        </p:nvSpPr>
        <p:spPr>
          <a:xfrm flipH="false" flipV="false" rot="0">
            <a:off x="15903633" y="1199980"/>
            <a:ext cx="1118779" cy="827896"/>
          </a:xfrm>
          <a:custGeom>
            <a:avLst/>
            <a:gdLst/>
            <a:ahLst/>
            <a:cxnLst/>
            <a:rect r="r" b="b" t="t" l="l"/>
            <a:pathLst>
              <a:path h="827896" w="1118779">
                <a:moveTo>
                  <a:pt x="0" y="0"/>
                </a:moveTo>
                <a:lnTo>
                  <a:pt x="1118779" y="0"/>
                </a:lnTo>
                <a:lnTo>
                  <a:pt x="1118779" y="827896"/>
                </a:lnTo>
                <a:lnTo>
                  <a:pt x="0" y="8278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5400000">
            <a:off x="16518658" y="6907509"/>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5400000">
            <a:off x="16518658" y="8571273"/>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2273322" y="3563480"/>
            <a:ext cx="10190689" cy="1880854"/>
          </a:xfrm>
          <a:prstGeom prst="rect">
            <a:avLst/>
          </a:prstGeom>
        </p:spPr>
        <p:txBody>
          <a:bodyPr anchor="t" rtlCol="false" tIns="0" lIns="0" bIns="0" rIns="0">
            <a:spAutoFit/>
          </a:bodyPr>
          <a:lstStyle/>
          <a:p>
            <a:pPr algn="l">
              <a:lnSpc>
                <a:spcPts val="15395"/>
              </a:lnSpc>
              <a:spcBef>
                <a:spcPct val="0"/>
              </a:spcBef>
            </a:pPr>
            <a:r>
              <a:rPr lang="en-US" sz="10996">
                <a:solidFill>
                  <a:srgbClr val="000000"/>
                </a:solidFill>
                <a:latin typeface="Bold Ink"/>
                <a:ea typeface="Bold Ink"/>
                <a:cs typeface="Bold Ink"/>
                <a:sym typeface="Bold Ink"/>
              </a:rPr>
              <a:t>CAR DEALER</a:t>
            </a:r>
          </a:p>
        </p:txBody>
      </p:sp>
      <p:sp>
        <p:nvSpPr>
          <p:cNvPr name="TextBox 12" id="12"/>
          <p:cNvSpPr txBox="true"/>
          <p:nvPr/>
        </p:nvSpPr>
        <p:spPr>
          <a:xfrm rot="0">
            <a:off x="2273322" y="2979896"/>
            <a:ext cx="5518442" cy="793311"/>
          </a:xfrm>
          <a:prstGeom prst="rect">
            <a:avLst/>
          </a:prstGeom>
        </p:spPr>
        <p:txBody>
          <a:bodyPr anchor="t" rtlCol="false" tIns="0" lIns="0" bIns="0" rIns="0">
            <a:spAutoFit/>
          </a:bodyPr>
          <a:lstStyle/>
          <a:p>
            <a:pPr algn="l">
              <a:lnSpc>
                <a:spcPts val="6379"/>
              </a:lnSpc>
              <a:spcBef>
                <a:spcPct val="0"/>
              </a:spcBef>
            </a:pPr>
            <a:r>
              <a:rPr lang="en-US" sz="4557">
                <a:solidFill>
                  <a:srgbClr val="000000"/>
                </a:solidFill>
                <a:latin typeface="Bold Ink"/>
                <a:ea typeface="Bold Ink"/>
                <a:cs typeface="Bold Ink"/>
                <a:sym typeface="Bold Ink"/>
              </a:rPr>
              <a:t>Welcome to</a:t>
            </a:r>
          </a:p>
        </p:txBody>
      </p:sp>
      <p:sp>
        <p:nvSpPr>
          <p:cNvPr name="TextBox 13" id="13"/>
          <p:cNvSpPr txBox="true"/>
          <p:nvPr/>
        </p:nvSpPr>
        <p:spPr>
          <a:xfrm rot="0">
            <a:off x="11510321" y="1547253"/>
            <a:ext cx="4450462" cy="605167"/>
          </a:xfrm>
          <a:prstGeom prst="rect">
            <a:avLst/>
          </a:prstGeom>
        </p:spPr>
        <p:txBody>
          <a:bodyPr anchor="t" rtlCol="false" tIns="0" lIns="0" bIns="0" rIns="0">
            <a:spAutoFit/>
          </a:bodyPr>
          <a:lstStyle/>
          <a:p>
            <a:pPr algn="l" rtl="true">
              <a:lnSpc>
                <a:spcPts val="4969"/>
              </a:lnSpc>
              <a:spcBef>
                <a:spcPct val="0"/>
              </a:spcBef>
            </a:pPr>
            <a:r>
              <a:rPr lang="en-US" sz="3549">
                <a:solidFill>
                  <a:srgbClr val="FFFFFF"/>
                </a:solidFill>
                <a:latin typeface="Bold Ink"/>
                <a:ea typeface="Bold Ink"/>
                <a:cs typeface="Bold Ink"/>
                <a:sym typeface="Bold Ink"/>
              </a:rPr>
              <a:t>Team Gamed Gamod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1973" y="1547795"/>
            <a:ext cx="19391945" cy="10907969"/>
          </a:xfrm>
          <a:custGeom>
            <a:avLst/>
            <a:gdLst/>
            <a:ahLst/>
            <a:cxnLst/>
            <a:rect r="r" b="b" t="t" l="l"/>
            <a:pathLst>
              <a:path h="10907969" w="19391945">
                <a:moveTo>
                  <a:pt x="0" y="0"/>
                </a:moveTo>
                <a:lnTo>
                  <a:pt x="19391946" y="0"/>
                </a:lnTo>
                <a:lnTo>
                  <a:pt x="19391946" y="10907970"/>
                </a:lnTo>
                <a:lnTo>
                  <a:pt x="0" y="10907970"/>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54985" y="2683021"/>
            <a:ext cx="1343769" cy="7785674"/>
            <a:chOff x="0" y="0"/>
            <a:chExt cx="353914" cy="2050548"/>
          </a:xfrm>
        </p:grpSpPr>
        <p:sp>
          <p:nvSpPr>
            <p:cNvPr name="Freeform 4" id="4"/>
            <p:cNvSpPr/>
            <p:nvPr/>
          </p:nvSpPr>
          <p:spPr>
            <a:xfrm flipH="false" flipV="false" rot="0">
              <a:off x="0" y="0"/>
              <a:ext cx="353914" cy="2050548"/>
            </a:xfrm>
            <a:custGeom>
              <a:avLst/>
              <a:gdLst/>
              <a:ahLst/>
              <a:cxnLst/>
              <a:rect r="r" b="b" t="t" l="l"/>
              <a:pathLst>
                <a:path h="2050548" w="353914">
                  <a:moveTo>
                    <a:pt x="0" y="0"/>
                  </a:moveTo>
                  <a:lnTo>
                    <a:pt x="353914" y="0"/>
                  </a:lnTo>
                  <a:lnTo>
                    <a:pt x="353914" y="2050548"/>
                  </a:lnTo>
                  <a:lnTo>
                    <a:pt x="0" y="2050548"/>
                  </a:lnTo>
                  <a:close/>
                </a:path>
              </a:pathLst>
            </a:custGeom>
            <a:solidFill>
              <a:srgbClr val="660808"/>
            </a:solidFill>
          </p:spPr>
        </p:sp>
        <p:sp>
          <p:nvSpPr>
            <p:cNvPr name="TextBox 5" id="5"/>
            <p:cNvSpPr txBox="true"/>
            <p:nvPr/>
          </p:nvSpPr>
          <p:spPr>
            <a:xfrm>
              <a:off x="0" y="-47625"/>
              <a:ext cx="353914" cy="209817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516434" y="3347501"/>
            <a:ext cx="8517008" cy="5151939"/>
            <a:chOff x="0" y="0"/>
            <a:chExt cx="1343693" cy="812800"/>
          </a:xfrm>
        </p:grpSpPr>
        <p:sp>
          <p:nvSpPr>
            <p:cNvPr name="Freeform 7" id="7"/>
            <p:cNvSpPr/>
            <p:nvPr/>
          </p:nvSpPr>
          <p:spPr>
            <a:xfrm flipH="false" flipV="false" rot="0">
              <a:off x="0" y="0"/>
              <a:ext cx="1343693" cy="812800"/>
            </a:xfrm>
            <a:custGeom>
              <a:avLst/>
              <a:gdLst/>
              <a:ahLst/>
              <a:cxnLst/>
              <a:rect r="r" b="b" t="t" l="l"/>
              <a:pathLst>
                <a:path h="812800" w="1343693">
                  <a:moveTo>
                    <a:pt x="0" y="0"/>
                  </a:moveTo>
                  <a:lnTo>
                    <a:pt x="1343693" y="0"/>
                  </a:lnTo>
                  <a:lnTo>
                    <a:pt x="1343693" y="812800"/>
                  </a:lnTo>
                  <a:lnTo>
                    <a:pt x="0" y="812800"/>
                  </a:lnTo>
                  <a:close/>
                </a:path>
              </a:pathLst>
            </a:custGeom>
            <a:blipFill>
              <a:blip r:embed="rId4"/>
              <a:stretch>
                <a:fillRect l="-3888" t="0" r="-3888" b="0"/>
              </a:stretch>
            </a:blipFill>
            <a:ln w="38100" cap="sq">
              <a:solidFill>
                <a:srgbClr val="660808"/>
              </a:solidFill>
              <a:prstDash val="solid"/>
              <a:miter/>
            </a:ln>
          </p:spPr>
        </p:sp>
      </p:grpSp>
      <p:grpSp>
        <p:nvGrpSpPr>
          <p:cNvPr name="Group 8" id="8"/>
          <p:cNvGrpSpPr/>
          <p:nvPr/>
        </p:nvGrpSpPr>
        <p:grpSpPr>
          <a:xfrm rot="0">
            <a:off x="8903235" y="-189751"/>
            <a:ext cx="9694290" cy="1084215"/>
            <a:chOff x="0" y="0"/>
            <a:chExt cx="2553229" cy="285554"/>
          </a:xfrm>
        </p:grpSpPr>
        <p:sp>
          <p:nvSpPr>
            <p:cNvPr name="Freeform 9" id="9"/>
            <p:cNvSpPr/>
            <p:nvPr/>
          </p:nvSpPr>
          <p:spPr>
            <a:xfrm flipH="false" flipV="false" rot="0">
              <a:off x="0" y="0"/>
              <a:ext cx="2553229" cy="285554"/>
            </a:xfrm>
            <a:custGeom>
              <a:avLst/>
              <a:gdLst/>
              <a:ahLst/>
              <a:cxnLst/>
              <a:rect r="r" b="b" t="t" l="l"/>
              <a:pathLst>
                <a:path h="285554" w="2553229">
                  <a:moveTo>
                    <a:pt x="0" y="0"/>
                  </a:moveTo>
                  <a:lnTo>
                    <a:pt x="2553229" y="0"/>
                  </a:lnTo>
                  <a:lnTo>
                    <a:pt x="2553229" y="285554"/>
                  </a:lnTo>
                  <a:lnTo>
                    <a:pt x="0" y="285554"/>
                  </a:lnTo>
                  <a:close/>
                </a:path>
              </a:pathLst>
            </a:custGeom>
            <a:solidFill>
              <a:srgbClr val="660808"/>
            </a:solidFill>
          </p:spPr>
        </p:sp>
        <p:sp>
          <p:nvSpPr>
            <p:cNvPr name="TextBox 10" id="10"/>
            <p:cNvSpPr txBox="true"/>
            <p:nvPr/>
          </p:nvSpPr>
          <p:spPr>
            <a:xfrm>
              <a:off x="0" y="-47625"/>
              <a:ext cx="2553229" cy="333179"/>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5870038" y="183535"/>
            <a:ext cx="1977441" cy="496158"/>
          </a:xfrm>
          <a:custGeom>
            <a:avLst/>
            <a:gdLst/>
            <a:ahLst/>
            <a:cxnLst/>
            <a:rect r="r" b="b" t="t" l="l"/>
            <a:pathLst>
              <a:path h="496158" w="1977441">
                <a:moveTo>
                  <a:pt x="0" y="0"/>
                </a:moveTo>
                <a:lnTo>
                  <a:pt x="1977441" y="0"/>
                </a:lnTo>
                <a:lnTo>
                  <a:pt x="1977441" y="496158"/>
                </a:lnTo>
                <a:lnTo>
                  <a:pt x="0" y="496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4206274" y="183535"/>
            <a:ext cx="1977441" cy="496158"/>
          </a:xfrm>
          <a:custGeom>
            <a:avLst/>
            <a:gdLst/>
            <a:ahLst/>
            <a:cxnLst/>
            <a:rect r="r" b="b" t="t" l="l"/>
            <a:pathLst>
              <a:path h="496158" w="1977441">
                <a:moveTo>
                  <a:pt x="0" y="0"/>
                </a:moveTo>
                <a:lnTo>
                  <a:pt x="1977441" y="0"/>
                </a:lnTo>
                <a:lnTo>
                  <a:pt x="1977441" y="496158"/>
                </a:lnTo>
                <a:lnTo>
                  <a:pt x="0" y="496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2552751" y="183535"/>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0888987" y="183535"/>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8903235" y="5105400"/>
            <a:ext cx="7782023" cy="2325370"/>
          </a:xfrm>
          <a:prstGeom prst="rect">
            <a:avLst/>
          </a:prstGeom>
        </p:spPr>
        <p:txBody>
          <a:bodyPr anchor="t" rtlCol="false" tIns="0" lIns="0" bIns="0" rIns="0">
            <a:spAutoFit/>
          </a:bodyPr>
          <a:lstStyle/>
          <a:p>
            <a:pPr algn="just">
              <a:lnSpc>
                <a:spcPts val="3079"/>
              </a:lnSpc>
            </a:pPr>
            <a:r>
              <a:rPr lang="en-US" sz="2199">
                <a:solidFill>
                  <a:srgbClr val="000000"/>
                </a:solidFill>
                <a:latin typeface="Garet"/>
                <a:ea typeface="Garet"/>
                <a:cs typeface="Garet"/>
                <a:sym typeface="Garet"/>
              </a:rPr>
              <a:t>The dashboard aims to deliver insights into sales performance, customer preferences, and regional sales distribution, helping business decision-makers and analysts understand key factors affecting car sales.</a:t>
            </a:r>
          </a:p>
          <a:p>
            <a:pPr algn="just">
              <a:lnSpc>
                <a:spcPts val="3079"/>
              </a:lnSpc>
            </a:pPr>
          </a:p>
        </p:txBody>
      </p:sp>
      <p:sp>
        <p:nvSpPr>
          <p:cNvPr name="TextBox 16" id="16"/>
          <p:cNvSpPr txBox="true"/>
          <p:nvPr/>
        </p:nvSpPr>
        <p:spPr>
          <a:xfrm rot="0">
            <a:off x="8903235" y="3643188"/>
            <a:ext cx="7955523" cy="1290664"/>
          </a:xfrm>
          <a:prstGeom prst="rect">
            <a:avLst/>
          </a:prstGeom>
        </p:spPr>
        <p:txBody>
          <a:bodyPr anchor="t" rtlCol="false" tIns="0" lIns="0" bIns="0" rIns="0">
            <a:spAutoFit/>
          </a:bodyPr>
          <a:lstStyle/>
          <a:p>
            <a:pPr algn="l">
              <a:lnSpc>
                <a:spcPts val="10500"/>
              </a:lnSpc>
              <a:spcBef>
                <a:spcPct val="0"/>
              </a:spcBef>
            </a:pPr>
            <a:r>
              <a:rPr lang="en-US" sz="7500">
                <a:solidFill>
                  <a:srgbClr val="000000"/>
                </a:solidFill>
                <a:latin typeface="Bold Ink"/>
                <a:ea typeface="Bold Ink"/>
                <a:cs typeface="Bold Ink"/>
                <a:sym typeface="Bold Ink"/>
              </a:rPr>
              <a:t>Project Objective</a:t>
            </a:r>
          </a:p>
        </p:txBody>
      </p:sp>
      <p:sp>
        <p:nvSpPr>
          <p:cNvPr name="TextBox 17" id="17"/>
          <p:cNvSpPr txBox="true"/>
          <p:nvPr/>
        </p:nvSpPr>
        <p:spPr>
          <a:xfrm rot="0">
            <a:off x="1028700" y="722127"/>
            <a:ext cx="3212297" cy="30670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Garet"/>
                <a:ea typeface="Garet"/>
                <a:cs typeface="Garet"/>
                <a:sym typeface="Garet"/>
              </a:rPr>
              <a:t>Page 02 of 10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5400000">
            <a:off x="8859123" y="1547795"/>
            <a:ext cx="12784728" cy="7191409"/>
          </a:xfrm>
          <a:custGeom>
            <a:avLst/>
            <a:gdLst/>
            <a:ahLst/>
            <a:cxnLst/>
            <a:rect r="r" b="b" t="t" l="l"/>
            <a:pathLst>
              <a:path h="7191409" w="12784728">
                <a:moveTo>
                  <a:pt x="0" y="7191410"/>
                </a:moveTo>
                <a:lnTo>
                  <a:pt x="12784728" y="7191410"/>
                </a:lnTo>
                <a:lnTo>
                  <a:pt x="12784728" y="0"/>
                </a:lnTo>
                <a:lnTo>
                  <a:pt x="0" y="0"/>
                </a:lnTo>
                <a:lnTo>
                  <a:pt x="0" y="719141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718264" y="-333534"/>
            <a:ext cx="4147456" cy="10954069"/>
            <a:chOff x="0" y="0"/>
            <a:chExt cx="1092334" cy="2885022"/>
          </a:xfrm>
        </p:grpSpPr>
        <p:sp>
          <p:nvSpPr>
            <p:cNvPr name="Freeform 4" id="4"/>
            <p:cNvSpPr/>
            <p:nvPr/>
          </p:nvSpPr>
          <p:spPr>
            <a:xfrm flipH="false" flipV="false" rot="0">
              <a:off x="0" y="0"/>
              <a:ext cx="1092334" cy="2885022"/>
            </a:xfrm>
            <a:custGeom>
              <a:avLst/>
              <a:gdLst/>
              <a:ahLst/>
              <a:cxnLst/>
              <a:rect r="r" b="b" t="t" l="l"/>
              <a:pathLst>
                <a:path h="2885022" w="1092334">
                  <a:moveTo>
                    <a:pt x="0" y="0"/>
                  </a:moveTo>
                  <a:lnTo>
                    <a:pt x="1092334" y="0"/>
                  </a:lnTo>
                  <a:lnTo>
                    <a:pt x="1092334" y="2885022"/>
                  </a:lnTo>
                  <a:lnTo>
                    <a:pt x="0" y="2885022"/>
                  </a:lnTo>
                  <a:close/>
                </a:path>
              </a:pathLst>
            </a:custGeom>
            <a:solidFill>
              <a:srgbClr val="660808"/>
            </a:solidFill>
          </p:spPr>
        </p:sp>
        <p:sp>
          <p:nvSpPr>
            <p:cNvPr name="TextBox 5" id="5"/>
            <p:cNvSpPr txBox="true"/>
            <p:nvPr/>
          </p:nvSpPr>
          <p:spPr>
            <a:xfrm>
              <a:off x="0" y="-47625"/>
              <a:ext cx="1092334" cy="293264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1067719" y="195753"/>
            <a:ext cx="5355907" cy="5548936"/>
            <a:chOff x="0" y="0"/>
            <a:chExt cx="1420462" cy="1471656"/>
          </a:xfrm>
        </p:grpSpPr>
        <p:sp>
          <p:nvSpPr>
            <p:cNvPr name="Freeform 7" id="7"/>
            <p:cNvSpPr/>
            <p:nvPr/>
          </p:nvSpPr>
          <p:spPr>
            <a:xfrm flipH="false" flipV="false" rot="0">
              <a:off x="0" y="0"/>
              <a:ext cx="1420462" cy="1471656"/>
            </a:xfrm>
            <a:custGeom>
              <a:avLst/>
              <a:gdLst/>
              <a:ahLst/>
              <a:cxnLst/>
              <a:rect r="r" b="b" t="t" l="l"/>
              <a:pathLst>
                <a:path h="1471656" w="1420462">
                  <a:moveTo>
                    <a:pt x="0" y="0"/>
                  </a:moveTo>
                  <a:lnTo>
                    <a:pt x="1420462" y="0"/>
                  </a:lnTo>
                  <a:lnTo>
                    <a:pt x="1420462" y="1471656"/>
                  </a:lnTo>
                  <a:lnTo>
                    <a:pt x="0" y="1471656"/>
                  </a:lnTo>
                  <a:close/>
                </a:path>
              </a:pathLst>
            </a:custGeom>
            <a:blipFill>
              <a:blip r:embed="rId4"/>
              <a:stretch>
                <a:fillRect l="-7557" t="0" r="-7557" b="0"/>
              </a:stretch>
            </a:blipFill>
            <a:ln w="38100" cap="sq">
              <a:solidFill>
                <a:srgbClr val="660808"/>
              </a:solidFill>
              <a:prstDash val="solid"/>
              <a:miter/>
            </a:ln>
          </p:spPr>
        </p:sp>
      </p:grpSp>
      <p:sp>
        <p:nvSpPr>
          <p:cNvPr name="Freeform 8" id="8"/>
          <p:cNvSpPr/>
          <p:nvPr/>
        </p:nvSpPr>
        <p:spPr>
          <a:xfrm flipH="false" flipV="false" rot="5400000">
            <a:off x="-3202795" y="1547795"/>
            <a:ext cx="12784728" cy="7191409"/>
          </a:xfrm>
          <a:custGeom>
            <a:avLst/>
            <a:gdLst/>
            <a:ahLst/>
            <a:cxnLst/>
            <a:rect r="r" b="b" t="t" l="l"/>
            <a:pathLst>
              <a:path h="7191409" w="12784728">
                <a:moveTo>
                  <a:pt x="0" y="0"/>
                </a:moveTo>
                <a:lnTo>
                  <a:pt x="12784727" y="0"/>
                </a:lnTo>
                <a:lnTo>
                  <a:pt x="12784727" y="7191410"/>
                </a:lnTo>
                <a:lnTo>
                  <a:pt x="0" y="7191410"/>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00000">
            <a:off x="15186826" y="6995922"/>
            <a:ext cx="1977441" cy="496158"/>
          </a:xfrm>
          <a:custGeom>
            <a:avLst/>
            <a:gdLst/>
            <a:ahLst/>
            <a:cxnLst/>
            <a:rect r="r" b="b" t="t" l="l"/>
            <a:pathLst>
              <a:path h="496158" w="1977441">
                <a:moveTo>
                  <a:pt x="0" y="0"/>
                </a:moveTo>
                <a:lnTo>
                  <a:pt x="1977441" y="0"/>
                </a:lnTo>
                <a:lnTo>
                  <a:pt x="1977441" y="496158"/>
                </a:lnTo>
                <a:lnTo>
                  <a:pt x="0" y="496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5400000">
            <a:off x="15186826" y="8659686"/>
            <a:ext cx="1977441" cy="496158"/>
          </a:xfrm>
          <a:custGeom>
            <a:avLst/>
            <a:gdLst/>
            <a:ahLst/>
            <a:cxnLst/>
            <a:rect r="r" b="b" t="t" l="l"/>
            <a:pathLst>
              <a:path h="496158" w="1977441">
                <a:moveTo>
                  <a:pt x="0" y="0"/>
                </a:moveTo>
                <a:lnTo>
                  <a:pt x="1977441" y="0"/>
                </a:lnTo>
                <a:lnTo>
                  <a:pt x="1977441" y="496158"/>
                </a:lnTo>
                <a:lnTo>
                  <a:pt x="0" y="496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28700" y="2135671"/>
            <a:ext cx="8301918" cy="1289004"/>
          </a:xfrm>
          <a:prstGeom prst="rect">
            <a:avLst/>
          </a:prstGeom>
        </p:spPr>
        <p:txBody>
          <a:bodyPr anchor="t" rtlCol="false" tIns="0" lIns="0" bIns="0" rIns="0">
            <a:spAutoFit/>
          </a:bodyPr>
          <a:lstStyle/>
          <a:p>
            <a:pPr algn="l" marL="0" indent="0" lvl="0">
              <a:lnSpc>
                <a:spcPts val="10500"/>
              </a:lnSpc>
              <a:spcBef>
                <a:spcPct val="0"/>
              </a:spcBef>
            </a:pPr>
            <a:r>
              <a:rPr lang="en-US" sz="7500">
                <a:solidFill>
                  <a:srgbClr val="000000"/>
                </a:solidFill>
                <a:latin typeface="Bold Ink"/>
                <a:ea typeface="Bold Ink"/>
                <a:cs typeface="Bold Ink"/>
                <a:sym typeface="Bold Ink"/>
              </a:rPr>
              <a:t>Data</a:t>
            </a:r>
            <a:r>
              <a:rPr lang="en-US" sz="7500" strike="noStrike" u="none">
                <a:solidFill>
                  <a:srgbClr val="000000"/>
                </a:solidFill>
                <a:latin typeface="Bold Ink"/>
                <a:ea typeface="Bold Ink"/>
                <a:cs typeface="Bold Ink"/>
                <a:sym typeface="Bold Ink"/>
              </a:rPr>
              <a:t> Overview</a:t>
            </a:r>
          </a:p>
        </p:txBody>
      </p:sp>
      <p:sp>
        <p:nvSpPr>
          <p:cNvPr name="TextBox 12" id="12"/>
          <p:cNvSpPr txBox="true"/>
          <p:nvPr/>
        </p:nvSpPr>
        <p:spPr>
          <a:xfrm rot="0">
            <a:off x="1028700" y="3967687"/>
            <a:ext cx="9685603" cy="5928798"/>
          </a:xfrm>
          <a:prstGeom prst="rect">
            <a:avLst/>
          </a:prstGeom>
        </p:spPr>
        <p:txBody>
          <a:bodyPr anchor="t" rtlCol="false" tIns="0" lIns="0" bIns="0" rIns="0">
            <a:spAutoFit/>
          </a:bodyPr>
          <a:lstStyle/>
          <a:p>
            <a:pPr algn="just" marL="611592" indent="-305796" lvl="1">
              <a:lnSpc>
                <a:spcPts val="3965"/>
              </a:lnSpc>
              <a:buFont typeface="Arial"/>
              <a:buChar char="•"/>
            </a:pPr>
            <a:r>
              <a:rPr lang="en-US" sz="2832">
                <a:solidFill>
                  <a:srgbClr val="000000"/>
                </a:solidFill>
                <a:latin typeface="Garet"/>
                <a:ea typeface="Garet"/>
                <a:cs typeface="Garet"/>
                <a:sym typeface="Garet"/>
              </a:rPr>
              <a:t>The </a:t>
            </a:r>
            <a:r>
              <a:rPr lang="en-US" sz="2832" u="sng">
                <a:solidFill>
                  <a:srgbClr val="000000"/>
                </a:solidFill>
                <a:latin typeface="Garet"/>
                <a:ea typeface="Garet"/>
                <a:cs typeface="Garet"/>
                <a:sym typeface="Garet"/>
                <a:hlinkClick r:id="rId7" tooltip="https://www.kaggle.com/datasets/safaeahb/car-sales-analysis-dashboard?select=car+sales.csv"/>
              </a:rPr>
              <a:t>datas</a:t>
            </a:r>
            <a:r>
              <a:rPr lang="en-US" sz="2832" u="sng">
                <a:solidFill>
                  <a:srgbClr val="000000"/>
                </a:solidFill>
                <a:latin typeface="Garet"/>
                <a:ea typeface="Garet"/>
                <a:cs typeface="Garet"/>
                <a:sym typeface="Garet"/>
                <a:hlinkClick r:id="rId8" tooltip="https://www.kaggle.com/datasets/safaeahb/car-sales-analysis-dashboard?select=car+sales.csv"/>
              </a:rPr>
              <a:t>et</a:t>
            </a:r>
            <a:r>
              <a:rPr lang="en-US" sz="2832">
                <a:solidFill>
                  <a:srgbClr val="000000"/>
                </a:solidFill>
                <a:latin typeface="Garet"/>
                <a:ea typeface="Garet"/>
                <a:cs typeface="Garet"/>
                <a:sym typeface="Garet"/>
              </a:rPr>
              <a:t> </a:t>
            </a:r>
            <a:r>
              <a:rPr lang="en-US" sz="2832">
                <a:solidFill>
                  <a:srgbClr val="000000"/>
                </a:solidFill>
                <a:latin typeface="Garet"/>
                <a:ea typeface="Garet"/>
                <a:cs typeface="Garet"/>
                <a:sym typeface="Garet"/>
              </a:rPr>
              <a:t>contains 23,906 car sales records spanning from January 2022 to December 2023.</a:t>
            </a:r>
          </a:p>
          <a:p>
            <a:pPr algn="just" marL="611592" indent="-305796" lvl="1">
              <a:lnSpc>
                <a:spcPts val="3965"/>
              </a:lnSpc>
              <a:buFont typeface="Arial"/>
              <a:buChar char="•"/>
            </a:pPr>
            <a:r>
              <a:rPr lang="en-US" sz="2832">
                <a:solidFill>
                  <a:srgbClr val="000000"/>
                </a:solidFill>
                <a:latin typeface="Garet"/>
                <a:ea typeface="Garet"/>
                <a:cs typeface="Garet"/>
                <a:sym typeface="Garet"/>
              </a:rPr>
              <a:t>Key fields include Date, Gender, Annual Income, Dealer Name, Company, Model, Engine, Transmission, Color, Price, Body Style, and Dealer Region.</a:t>
            </a:r>
          </a:p>
          <a:p>
            <a:pPr algn="just" marL="611592" indent="-305796" lvl="1">
              <a:lnSpc>
                <a:spcPts val="3965"/>
              </a:lnSpc>
              <a:buFont typeface="Arial"/>
              <a:buChar char="•"/>
            </a:pPr>
            <a:r>
              <a:rPr lang="en-US" sz="2832">
                <a:solidFill>
                  <a:srgbClr val="000000"/>
                </a:solidFill>
                <a:latin typeface="Garet"/>
                <a:ea typeface="Garet"/>
                <a:cs typeface="Garet"/>
                <a:sym typeface="Garet"/>
              </a:rPr>
              <a:t>The data covers 30 unique companies and 154 unique car models, with a total sales value of approximately $ 672 million and 24,000 cars sold.</a:t>
            </a:r>
          </a:p>
          <a:p>
            <a:pPr algn="just" marL="611592" indent="-305796" lvl="1">
              <a:lnSpc>
                <a:spcPts val="3965"/>
              </a:lnSpc>
              <a:buFont typeface="Arial"/>
              <a:buChar char="•"/>
            </a:pPr>
            <a:r>
              <a:rPr lang="en-US" sz="2832">
                <a:solidFill>
                  <a:srgbClr val="000000"/>
                </a:solidFill>
                <a:latin typeface="Garet"/>
                <a:ea typeface="Garet"/>
                <a:cs typeface="Garet"/>
                <a:sym typeface="Garet"/>
              </a:rPr>
              <a:t>The dataset also categorizes cars by transmission type, body style, and color, allowing multi-dimensional analysis.</a:t>
            </a:r>
          </a:p>
        </p:txBody>
      </p:sp>
      <p:sp>
        <p:nvSpPr>
          <p:cNvPr name="TextBox 13" id="13"/>
          <p:cNvSpPr txBox="true"/>
          <p:nvPr/>
        </p:nvSpPr>
        <p:spPr>
          <a:xfrm rot="0">
            <a:off x="1028700" y="722127"/>
            <a:ext cx="3212297" cy="30670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Garet"/>
                <a:ea typeface="Garet"/>
                <a:cs typeface="Garet"/>
                <a:sym typeface="Garet"/>
              </a:rPr>
              <a:t>Page 03 of 10</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551973" y="-1453050"/>
            <a:ext cx="19391945" cy="10907969"/>
          </a:xfrm>
          <a:custGeom>
            <a:avLst/>
            <a:gdLst/>
            <a:ahLst/>
            <a:cxnLst/>
            <a:rect r="r" b="b" t="t" l="l"/>
            <a:pathLst>
              <a:path h="10907969" w="19391945">
                <a:moveTo>
                  <a:pt x="0" y="0"/>
                </a:moveTo>
                <a:lnTo>
                  <a:pt x="19391946" y="0"/>
                </a:lnTo>
                <a:lnTo>
                  <a:pt x="19391946" y="10907969"/>
                </a:lnTo>
                <a:lnTo>
                  <a:pt x="0" y="1090796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83996" y="3353425"/>
            <a:ext cx="3486424" cy="2907713"/>
            <a:chOff x="0" y="0"/>
            <a:chExt cx="918235" cy="765817"/>
          </a:xfrm>
        </p:grpSpPr>
        <p:sp>
          <p:nvSpPr>
            <p:cNvPr name="Freeform 4" id="4"/>
            <p:cNvSpPr/>
            <p:nvPr/>
          </p:nvSpPr>
          <p:spPr>
            <a:xfrm flipH="false" flipV="false" rot="0">
              <a:off x="0" y="0"/>
              <a:ext cx="918235" cy="765817"/>
            </a:xfrm>
            <a:custGeom>
              <a:avLst/>
              <a:gdLst/>
              <a:ahLst/>
              <a:cxnLst/>
              <a:rect r="r" b="b" t="t" l="l"/>
              <a:pathLst>
                <a:path h="765817" w="918235">
                  <a:moveTo>
                    <a:pt x="0" y="0"/>
                  </a:moveTo>
                  <a:lnTo>
                    <a:pt x="918235" y="0"/>
                  </a:lnTo>
                  <a:lnTo>
                    <a:pt x="918235" y="765817"/>
                  </a:lnTo>
                  <a:lnTo>
                    <a:pt x="0" y="765817"/>
                  </a:lnTo>
                  <a:close/>
                </a:path>
              </a:pathLst>
            </a:custGeom>
            <a:solidFill>
              <a:srgbClr val="660808"/>
            </a:solidFill>
          </p:spPr>
        </p:sp>
        <p:sp>
          <p:nvSpPr>
            <p:cNvPr name="TextBox 5" id="5"/>
            <p:cNvSpPr txBox="true"/>
            <p:nvPr/>
          </p:nvSpPr>
          <p:spPr>
            <a:xfrm>
              <a:off x="0" y="-47625"/>
              <a:ext cx="918235" cy="81344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359216" y="0"/>
            <a:ext cx="6429638" cy="8617604"/>
            <a:chOff x="0" y="0"/>
            <a:chExt cx="2205328" cy="2955787"/>
          </a:xfrm>
        </p:grpSpPr>
        <p:sp>
          <p:nvSpPr>
            <p:cNvPr name="Freeform 7" id="7"/>
            <p:cNvSpPr/>
            <p:nvPr/>
          </p:nvSpPr>
          <p:spPr>
            <a:xfrm flipH="false" flipV="false" rot="0">
              <a:off x="0" y="0"/>
              <a:ext cx="2205328" cy="2955787"/>
            </a:xfrm>
            <a:custGeom>
              <a:avLst/>
              <a:gdLst/>
              <a:ahLst/>
              <a:cxnLst/>
              <a:rect r="r" b="b" t="t" l="l"/>
              <a:pathLst>
                <a:path h="2955787" w="2205328">
                  <a:moveTo>
                    <a:pt x="0" y="0"/>
                  </a:moveTo>
                  <a:lnTo>
                    <a:pt x="2205328" y="0"/>
                  </a:lnTo>
                  <a:lnTo>
                    <a:pt x="2205328" y="2955787"/>
                  </a:lnTo>
                  <a:lnTo>
                    <a:pt x="0" y="2955787"/>
                  </a:lnTo>
                  <a:close/>
                </a:path>
              </a:pathLst>
            </a:custGeom>
            <a:blipFill>
              <a:blip r:embed="rId4"/>
              <a:stretch>
                <a:fillRect l="0" t="-7234" r="0" b="-4751"/>
              </a:stretch>
            </a:blipFill>
            <a:ln w="38100" cap="sq">
              <a:solidFill>
                <a:srgbClr val="660808"/>
              </a:solidFill>
              <a:prstDash val="solid"/>
              <a:miter/>
            </a:ln>
          </p:spPr>
        </p:sp>
      </p:grpSp>
      <p:grpSp>
        <p:nvGrpSpPr>
          <p:cNvPr name="Group 8" id="8"/>
          <p:cNvGrpSpPr/>
          <p:nvPr/>
        </p:nvGrpSpPr>
        <p:grpSpPr>
          <a:xfrm rot="0">
            <a:off x="7400788" y="9539764"/>
            <a:ext cx="11099690" cy="2201093"/>
            <a:chOff x="0" y="0"/>
            <a:chExt cx="2923375" cy="579712"/>
          </a:xfrm>
        </p:grpSpPr>
        <p:sp>
          <p:nvSpPr>
            <p:cNvPr name="Freeform 9" id="9"/>
            <p:cNvSpPr/>
            <p:nvPr/>
          </p:nvSpPr>
          <p:spPr>
            <a:xfrm flipH="false" flipV="false" rot="0">
              <a:off x="0" y="0"/>
              <a:ext cx="2923375" cy="579712"/>
            </a:xfrm>
            <a:custGeom>
              <a:avLst/>
              <a:gdLst/>
              <a:ahLst/>
              <a:cxnLst/>
              <a:rect r="r" b="b" t="t" l="l"/>
              <a:pathLst>
                <a:path h="579712" w="2923375">
                  <a:moveTo>
                    <a:pt x="0" y="0"/>
                  </a:moveTo>
                  <a:lnTo>
                    <a:pt x="2923375" y="0"/>
                  </a:lnTo>
                  <a:lnTo>
                    <a:pt x="2923375" y="579712"/>
                  </a:lnTo>
                  <a:lnTo>
                    <a:pt x="0" y="579712"/>
                  </a:lnTo>
                  <a:close/>
                </a:path>
              </a:pathLst>
            </a:custGeom>
            <a:solidFill>
              <a:srgbClr val="660808"/>
            </a:solidFill>
          </p:spPr>
        </p:sp>
        <p:sp>
          <p:nvSpPr>
            <p:cNvPr name="TextBox 10" id="10"/>
            <p:cNvSpPr txBox="true"/>
            <p:nvPr/>
          </p:nvSpPr>
          <p:spPr>
            <a:xfrm>
              <a:off x="0" y="-47625"/>
              <a:ext cx="2923375" cy="627337"/>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5400000">
            <a:off x="-208100" y="4559203"/>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6059368" y="9654105"/>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4395604" y="9654105"/>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8363864" y="2195947"/>
            <a:ext cx="8895436" cy="1289004"/>
          </a:xfrm>
          <a:prstGeom prst="rect">
            <a:avLst/>
          </a:prstGeom>
        </p:spPr>
        <p:txBody>
          <a:bodyPr anchor="t" rtlCol="false" tIns="0" lIns="0" bIns="0" rIns="0">
            <a:spAutoFit/>
          </a:bodyPr>
          <a:lstStyle/>
          <a:p>
            <a:pPr algn="l" marL="0" indent="0" lvl="0">
              <a:lnSpc>
                <a:spcPts val="10500"/>
              </a:lnSpc>
              <a:spcBef>
                <a:spcPct val="0"/>
              </a:spcBef>
            </a:pPr>
            <a:r>
              <a:rPr lang="en-US" sz="7500">
                <a:solidFill>
                  <a:srgbClr val="000000"/>
                </a:solidFill>
                <a:latin typeface="Bold Ink"/>
                <a:ea typeface="Bold Ink"/>
                <a:cs typeface="Bold Ink"/>
                <a:sym typeface="Bold Ink"/>
              </a:rPr>
              <a:t>Data Pre</a:t>
            </a:r>
            <a:r>
              <a:rPr lang="en-US" sz="7500" strike="noStrike" u="none">
                <a:solidFill>
                  <a:srgbClr val="000000"/>
                </a:solidFill>
                <a:latin typeface="Bold Ink"/>
                <a:ea typeface="Bold Ink"/>
                <a:cs typeface="Bold Ink"/>
                <a:sym typeface="Bold Ink"/>
              </a:rPr>
              <a:t>processing</a:t>
            </a:r>
          </a:p>
        </p:txBody>
      </p:sp>
      <p:sp>
        <p:nvSpPr>
          <p:cNvPr name="TextBox 15" id="15"/>
          <p:cNvSpPr txBox="true"/>
          <p:nvPr/>
        </p:nvSpPr>
        <p:spPr>
          <a:xfrm rot="0">
            <a:off x="8122229" y="4125919"/>
            <a:ext cx="9393718" cy="3751409"/>
          </a:xfrm>
          <a:prstGeom prst="rect">
            <a:avLst/>
          </a:prstGeom>
        </p:spPr>
        <p:txBody>
          <a:bodyPr anchor="t" rtlCol="false" tIns="0" lIns="0" bIns="0" rIns="0">
            <a:spAutoFit/>
          </a:bodyPr>
          <a:lstStyle/>
          <a:p>
            <a:pPr algn="just" marL="573350" indent="-286675" lvl="1">
              <a:lnSpc>
                <a:spcPts val="3717"/>
              </a:lnSpc>
              <a:buFont typeface="Arial"/>
              <a:buChar char="•"/>
            </a:pPr>
            <a:r>
              <a:rPr lang="en-US" sz="2655">
                <a:solidFill>
                  <a:srgbClr val="000000"/>
                </a:solidFill>
                <a:latin typeface="Garet"/>
                <a:ea typeface="Garet"/>
                <a:cs typeface="Garet"/>
                <a:sym typeface="Garet"/>
              </a:rPr>
              <a:t>Checked and formatted date fields to enable time-series analysis.</a:t>
            </a:r>
          </a:p>
          <a:p>
            <a:pPr algn="just" marL="573350" indent="-286675" lvl="1">
              <a:lnSpc>
                <a:spcPts val="3717"/>
              </a:lnSpc>
              <a:buFont typeface="Arial"/>
              <a:buChar char="•"/>
            </a:pPr>
            <a:r>
              <a:rPr lang="en-US" sz="2655">
                <a:solidFill>
                  <a:srgbClr val="000000"/>
                </a:solidFill>
                <a:latin typeface="Garet"/>
                <a:ea typeface="Garet"/>
                <a:cs typeface="Garet"/>
                <a:sym typeface="Garet"/>
              </a:rPr>
              <a:t>Categorized price into meaningful groups (Affordable, Mid-Range, Premium).</a:t>
            </a:r>
          </a:p>
          <a:p>
            <a:pPr algn="just" marL="573350" indent="-286675" lvl="1">
              <a:lnSpc>
                <a:spcPts val="3717"/>
              </a:lnSpc>
              <a:buFont typeface="Arial"/>
              <a:buChar char="•"/>
            </a:pPr>
            <a:r>
              <a:rPr lang="en-US" sz="2655">
                <a:solidFill>
                  <a:srgbClr val="000000"/>
                </a:solidFill>
                <a:latin typeface="Garet"/>
                <a:ea typeface="Garet"/>
                <a:cs typeface="Garet"/>
                <a:sym typeface="Garet"/>
              </a:rPr>
              <a:t>Ensured consistent labeling of categorical variables (e.g., Gender, Transmission).</a:t>
            </a:r>
          </a:p>
          <a:p>
            <a:pPr algn="just" marL="573350" indent="-286675" lvl="1">
              <a:lnSpc>
                <a:spcPts val="3717"/>
              </a:lnSpc>
              <a:buFont typeface="Arial"/>
              <a:buChar char="•"/>
            </a:pPr>
            <a:r>
              <a:rPr lang="en-US" sz="2655">
                <a:solidFill>
                  <a:srgbClr val="000000"/>
                </a:solidFill>
                <a:latin typeface="Garet"/>
                <a:ea typeface="Garet"/>
                <a:cs typeface="Garet"/>
                <a:sym typeface="Garet"/>
              </a:rPr>
              <a:t>Verified unique values and distribution for fields like Dealer Region, Body Style, and Car Brand.</a:t>
            </a:r>
          </a:p>
        </p:txBody>
      </p:sp>
      <p:sp>
        <p:nvSpPr>
          <p:cNvPr name="TextBox 16" id="16"/>
          <p:cNvSpPr txBox="true"/>
          <p:nvPr/>
        </p:nvSpPr>
        <p:spPr>
          <a:xfrm rot="0">
            <a:off x="14047003" y="722127"/>
            <a:ext cx="3212297" cy="306705"/>
          </a:xfrm>
          <a:prstGeom prst="rect">
            <a:avLst/>
          </a:prstGeom>
        </p:spPr>
        <p:txBody>
          <a:bodyPr anchor="t" rtlCol="false" tIns="0" lIns="0" bIns="0" rIns="0">
            <a:spAutoFit/>
          </a:bodyPr>
          <a:lstStyle/>
          <a:p>
            <a:pPr algn="r">
              <a:lnSpc>
                <a:spcPts val="2520"/>
              </a:lnSpc>
              <a:spcBef>
                <a:spcPct val="0"/>
              </a:spcBef>
            </a:pPr>
            <a:r>
              <a:rPr lang="en-US" sz="1800">
                <a:solidFill>
                  <a:srgbClr val="000000"/>
                </a:solidFill>
                <a:latin typeface="Garet"/>
                <a:ea typeface="Garet"/>
                <a:cs typeface="Garet"/>
                <a:sym typeface="Garet"/>
              </a:rPr>
              <a:t>Page 04 of 10</a:t>
            </a:r>
          </a:p>
        </p:txBody>
      </p:sp>
      <p:grpSp>
        <p:nvGrpSpPr>
          <p:cNvPr name="Group 17" id="17"/>
          <p:cNvGrpSpPr/>
          <p:nvPr/>
        </p:nvGrpSpPr>
        <p:grpSpPr>
          <a:xfrm rot="0">
            <a:off x="3229292" y="423271"/>
            <a:ext cx="2727586" cy="483413"/>
            <a:chOff x="0" y="0"/>
            <a:chExt cx="718376" cy="127319"/>
          </a:xfrm>
        </p:grpSpPr>
        <p:sp>
          <p:nvSpPr>
            <p:cNvPr name="Freeform 18" id="18"/>
            <p:cNvSpPr/>
            <p:nvPr/>
          </p:nvSpPr>
          <p:spPr>
            <a:xfrm flipH="false" flipV="false" rot="0">
              <a:off x="0" y="0"/>
              <a:ext cx="718376" cy="127319"/>
            </a:xfrm>
            <a:custGeom>
              <a:avLst/>
              <a:gdLst/>
              <a:ahLst/>
              <a:cxnLst/>
              <a:rect r="r" b="b" t="t" l="l"/>
              <a:pathLst>
                <a:path h="127319" w="718376">
                  <a:moveTo>
                    <a:pt x="63659" y="0"/>
                  </a:moveTo>
                  <a:lnTo>
                    <a:pt x="654717" y="0"/>
                  </a:lnTo>
                  <a:cubicBezTo>
                    <a:pt x="671601" y="0"/>
                    <a:pt x="687793" y="6707"/>
                    <a:pt x="699731" y="18645"/>
                  </a:cubicBezTo>
                  <a:cubicBezTo>
                    <a:pt x="711670" y="30584"/>
                    <a:pt x="718376" y="46776"/>
                    <a:pt x="718376" y="63659"/>
                  </a:cubicBezTo>
                  <a:lnTo>
                    <a:pt x="718376" y="63659"/>
                  </a:lnTo>
                  <a:cubicBezTo>
                    <a:pt x="718376" y="80543"/>
                    <a:pt x="711670" y="96735"/>
                    <a:pt x="699731" y="108673"/>
                  </a:cubicBezTo>
                  <a:cubicBezTo>
                    <a:pt x="687793" y="120612"/>
                    <a:pt x="671601" y="127319"/>
                    <a:pt x="654717" y="127319"/>
                  </a:cubicBezTo>
                  <a:lnTo>
                    <a:pt x="63659" y="127319"/>
                  </a:lnTo>
                  <a:cubicBezTo>
                    <a:pt x="46776" y="127319"/>
                    <a:pt x="30584" y="120612"/>
                    <a:pt x="18645" y="108673"/>
                  </a:cubicBezTo>
                  <a:cubicBezTo>
                    <a:pt x="6707" y="96735"/>
                    <a:pt x="0" y="80543"/>
                    <a:pt x="0" y="63659"/>
                  </a:cubicBezTo>
                  <a:lnTo>
                    <a:pt x="0" y="63659"/>
                  </a:lnTo>
                  <a:cubicBezTo>
                    <a:pt x="0" y="46776"/>
                    <a:pt x="6707" y="30584"/>
                    <a:pt x="18645" y="18645"/>
                  </a:cubicBezTo>
                  <a:cubicBezTo>
                    <a:pt x="30584" y="6707"/>
                    <a:pt x="46776" y="0"/>
                    <a:pt x="63659" y="0"/>
                  </a:cubicBezTo>
                  <a:close/>
                </a:path>
              </a:pathLst>
            </a:custGeom>
            <a:solidFill>
              <a:srgbClr val="99999B"/>
            </a:solidFill>
          </p:spPr>
        </p:sp>
        <p:sp>
          <p:nvSpPr>
            <p:cNvPr name="TextBox 19" id="19"/>
            <p:cNvSpPr txBox="true"/>
            <p:nvPr/>
          </p:nvSpPr>
          <p:spPr>
            <a:xfrm>
              <a:off x="0" y="-47625"/>
              <a:ext cx="718376" cy="174944"/>
            </a:xfrm>
            <a:prstGeom prst="rect">
              <a:avLst/>
            </a:prstGeom>
          </p:spPr>
          <p:txBody>
            <a:bodyPr anchor="ctr" rtlCol="false" tIns="50800" lIns="50800" bIns="50800" rIns="50800"/>
            <a:lstStyle/>
            <a:p>
              <a:pPr algn="ctr" rtl="true">
                <a:lnSpc>
                  <a:spcPts val="2939"/>
                </a:lnSpc>
                <a:spcBef>
                  <a:spcPct val="0"/>
                </a:spcBef>
              </a:pPr>
              <a:r>
                <a:rPr lang="ar-EG" sz="2099">
                  <a:solidFill>
                    <a:srgbClr val="000000"/>
                  </a:solidFill>
                  <a:latin typeface="Bold Ink"/>
                  <a:ea typeface="Bold Ink"/>
                  <a:cs typeface="Bold Ink"/>
                  <a:sym typeface="Bold Ink"/>
                  <a:rtl val="true"/>
                </a:rPr>
                <a:t>متنساش ديزني مقاطعة</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551973" y="-1453050"/>
            <a:ext cx="19391945" cy="10907969"/>
          </a:xfrm>
          <a:custGeom>
            <a:avLst/>
            <a:gdLst/>
            <a:ahLst/>
            <a:cxnLst/>
            <a:rect r="r" b="b" t="t" l="l"/>
            <a:pathLst>
              <a:path h="10907969" w="19391945">
                <a:moveTo>
                  <a:pt x="0" y="0"/>
                </a:moveTo>
                <a:lnTo>
                  <a:pt x="19391946" y="0"/>
                </a:lnTo>
                <a:lnTo>
                  <a:pt x="19391946" y="10907969"/>
                </a:lnTo>
                <a:lnTo>
                  <a:pt x="0" y="1090796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11059" y="2784626"/>
            <a:ext cx="15065882" cy="8127587"/>
            <a:chOff x="0" y="0"/>
            <a:chExt cx="3967969" cy="2140599"/>
          </a:xfrm>
        </p:grpSpPr>
        <p:sp>
          <p:nvSpPr>
            <p:cNvPr name="Freeform 4" id="4"/>
            <p:cNvSpPr/>
            <p:nvPr/>
          </p:nvSpPr>
          <p:spPr>
            <a:xfrm flipH="false" flipV="false" rot="0">
              <a:off x="0" y="0"/>
              <a:ext cx="3967969" cy="2140599"/>
            </a:xfrm>
            <a:custGeom>
              <a:avLst/>
              <a:gdLst/>
              <a:ahLst/>
              <a:cxnLst/>
              <a:rect r="r" b="b" t="t" l="l"/>
              <a:pathLst>
                <a:path h="2140599" w="3967969">
                  <a:moveTo>
                    <a:pt x="0" y="0"/>
                  </a:moveTo>
                  <a:lnTo>
                    <a:pt x="3967969" y="0"/>
                  </a:lnTo>
                  <a:lnTo>
                    <a:pt x="3967969" y="2140599"/>
                  </a:lnTo>
                  <a:lnTo>
                    <a:pt x="0" y="2140599"/>
                  </a:lnTo>
                  <a:close/>
                </a:path>
              </a:pathLst>
            </a:custGeom>
            <a:solidFill>
              <a:srgbClr val="660808"/>
            </a:solidFill>
          </p:spPr>
        </p:sp>
        <p:sp>
          <p:nvSpPr>
            <p:cNvPr name="TextBox 5" id="5"/>
            <p:cNvSpPr txBox="true"/>
            <p:nvPr/>
          </p:nvSpPr>
          <p:spPr>
            <a:xfrm>
              <a:off x="0" y="-47625"/>
              <a:ext cx="3967969" cy="218822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3100469" y="1446265"/>
            <a:ext cx="11369879" cy="4201234"/>
            <a:chOff x="0" y="0"/>
            <a:chExt cx="3205660" cy="1184509"/>
          </a:xfrm>
        </p:grpSpPr>
        <p:sp>
          <p:nvSpPr>
            <p:cNvPr name="Freeform 7" id="7"/>
            <p:cNvSpPr/>
            <p:nvPr/>
          </p:nvSpPr>
          <p:spPr>
            <a:xfrm flipH="false" flipV="false" rot="0">
              <a:off x="0" y="0"/>
              <a:ext cx="3205660" cy="1184509"/>
            </a:xfrm>
            <a:custGeom>
              <a:avLst/>
              <a:gdLst/>
              <a:ahLst/>
              <a:cxnLst/>
              <a:rect r="r" b="b" t="t" l="l"/>
              <a:pathLst>
                <a:path h="1184509" w="3205660">
                  <a:moveTo>
                    <a:pt x="0" y="0"/>
                  </a:moveTo>
                  <a:lnTo>
                    <a:pt x="3205660" y="0"/>
                  </a:lnTo>
                  <a:lnTo>
                    <a:pt x="3205660" y="1184509"/>
                  </a:lnTo>
                  <a:lnTo>
                    <a:pt x="0" y="1184509"/>
                  </a:lnTo>
                  <a:close/>
                </a:path>
              </a:pathLst>
            </a:custGeom>
            <a:blipFill>
              <a:blip r:embed="rId4"/>
              <a:stretch>
                <a:fillRect l="0" t="-19392" r="0" b="-19392"/>
              </a:stretch>
            </a:blipFill>
            <a:ln w="38100" cap="sq">
              <a:solidFill>
                <a:srgbClr val="660808"/>
              </a:solidFill>
              <a:prstDash val="solid"/>
              <a:miter/>
            </a:ln>
          </p:spPr>
        </p:sp>
      </p:grpSp>
      <p:sp>
        <p:nvSpPr>
          <p:cNvPr name="Freeform 8" id="8"/>
          <p:cNvSpPr/>
          <p:nvPr/>
        </p:nvSpPr>
        <p:spPr>
          <a:xfrm flipH="false" flipV="false" rot="-5400000">
            <a:off x="14817402" y="3752856"/>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5400000">
            <a:off x="1398049" y="8563344"/>
            <a:ext cx="1977441" cy="496158"/>
          </a:xfrm>
          <a:custGeom>
            <a:avLst/>
            <a:gdLst/>
            <a:ahLst/>
            <a:cxnLst/>
            <a:rect r="r" b="b" t="t" l="l"/>
            <a:pathLst>
              <a:path h="496158" w="1977441">
                <a:moveTo>
                  <a:pt x="0" y="0"/>
                </a:moveTo>
                <a:lnTo>
                  <a:pt x="1977441" y="0"/>
                </a:lnTo>
                <a:lnTo>
                  <a:pt x="1977441" y="496158"/>
                </a:lnTo>
                <a:lnTo>
                  <a:pt x="0" y="496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4240997" y="6236382"/>
            <a:ext cx="9851924" cy="971562"/>
          </a:xfrm>
          <a:prstGeom prst="rect">
            <a:avLst/>
          </a:prstGeom>
        </p:spPr>
        <p:txBody>
          <a:bodyPr anchor="t" rtlCol="false" tIns="0" lIns="0" bIns="0" rIns="0">
            <a:spAutoFit/>
          </a:bodyPr>
          <a:lstStyle/>
          <a:p>
            <a:pPr algn="ctr" marL="0" indent="0" lvl="0">
              <a:lnSpc>
                <a:spcPts val="7125"/>
              </a:lnSpc>
              <a:spcBef>
                <a:spcPct val="0"/>
              </a:spcBef>
            </a:pPr>
            <a:r>
              <a:rPr lang="en-US" sz="7500" strike="noStrike" u="none">
                <a:solidFill>
                  <a:srgbClr val="FFFFFF"/>
                </a:solidFill>
                <a:latin typeface="Bold Ink"/>
                <a:ea typeface="Bold Ink"/>
                <a:cs typeface="Bold Ink"/>
                <a:sym typeface="Bold Ink"/>
              </a:rPr>
              <a:t>Conclusion</a:t>
            </a:r>
          </a:p>
        </p:txBody>
      </p:sp>
      <p:sp>
        <p:nvSpPr>
          <p:cNvPr name="TextBox 11" id="11"/>
          <p:cNvSpPr txBox="true"/>
          <p:nvPr/>
        </p:nvSpPr>
        <p:spPr>
          <a:xfrm rot="0">
            <a:off x="3100469" y="7380158"/>
            <a:ext cx="12713146" cy="2277110"/>
          </a:xfrm>
          <a:prstGeom prst="rect">
            <a:avLst/>
          </a:prstGeom>
        </p:spPr>
        <p:txBody>
          <a:bodyPr anchor="t" rtlCol="false" tIns="0" lIns="0" bIns="0" rIns="0">
            <a:spAutoFit/>
          </a:bodyPr>
          <a:lstStyle/>
          <a:p>
            <a:pPr algn="just">
              <a:lnSpc>
                <a:spcPts val="3639"/>
              </a:lnSpc>
            </a:pPr>
            <a:r>
              <a:rPr lang="en-US" sz="2599">
                <a:solidFill>
                  <a:srgbClr val="FFFFFF"/>
                </a:solidFill>
                <a:latin typeface="Garet"/>
                <a:ea typeface="Garet"/>
                <a:cs typeface="Garet"/>
                <a:sym typeface="Garet"/>
              </a:rPr>
              <a:t>This dashboard offers a comprehensive view of car sales trends, customer preferences, and dealer performance. It highlights important sales drivers such as timing (seasonality), gender distribution, color preference, and regional market variations. These insights can inform targeted marketing, inventory management, and strategic planning in the automotive sector.</a:t>
            </a:r>
          </a:p>
        </p:txBody>
      </p:sp>
      <p:sp>
        <p:nvSpPr>
          <p:cNvPr name="TextBox 12" id="12"/>
          <p:cNvSpPr txBox="true"/>
          <p:nvPr/>
        </p:nvSpPr>
        <p:spPr>
          <a:xfrm rot="0">
            <a:off x="1028700" y="722127"/>
            <a:ext cx="3212297" cy="30670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Garet"/>
                <a:ea typeface="Garet"/>
                <a:cs typeface="Garet"/>
                <a:sym typeface="Garet"/>
              </a:rPr>
              <a:t>Page 06 of 10</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5400000">
            <a:off x="8011522" y="2796659"/>
            <a:ext cx="12784728" cy="7191409"/>
          </a:xfrm>
          <a:custGeom>
            <a:avLst/>
            <a:gdLst/>
            <a:ahLst/>
            <a:cxnLst/>
            <a:rect r="r" b="b" t="t" l="l"/>
            <a:pathLst>
              <a:path h="7191409" w="12784728">
                <a:moveTo>
                  <a:pt x="0" y="7191409"/>
                </a:moveTo>
                <a:lnTo>
                  <a:pt x="12784727" y="7191409"/>
                </a:lnTo>
                <a:lnTo>
                  <a:pt x="12784727" y="0"/>
                </a:lnTo>
                <a:lnTo>
                  <a:pt x="0" y="0"/>
                </a:lnTo>
                <a:lnTo>
                  <a:pt x="0" y="7191409"/>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379710" y="-111331"/>
            <a:ext cx="908290" cy="10509662"/>
            <a:chOff x="0" y="0"/>
            <a:chExt cx="239221" cy="2767977"/>
          </a:xfrm>
        </p:grpSpPr>
        <p:sp>
          <p:nvSpPr>
            <p:cNvPr name="Freeform 4" id="4"/>
            <p:cNvSpPr/>
            <p:nvPr/>
          </p:nvSpPr>
          <p:spPr>
            <a:xfrm flipH="false" flipV="false" rot="0">
              <a:off x="0" y="0"/>
              <a:ext cx="239221" cy="2767977"/>
            </a:xfrm>
            <a:custGeom>
              <a:avLst/>
              <a:gdLst/>
              <a:ahLst/>
              <a:cxnLst/>
              <a:rect r="r" b="b" t="t" l="l"/>
              <a:pathLst>
                <a:path h="2767977" w="239221">
                  <a:moveTo>
                    <a:pt x="0" y="0"/>
                  </a:moveTo>
                  <a:lnTo>
                    <a:pt x="239221" y="0"/>
                  </a:lnTo>
                  <a:lnTo>
                    <a:pt x="239221" y="2767977"/>
                  </a:lnTo>
                  <a:lnTo>
                    <a:pt x="0" y="2767977"/>
                  </a:lnTo>
                  <a:close/>
                </a:path>
              </a:pathLst>
            </a:custGeom>
            <a:solidFill>
              <a:srgbClr val="660808"/>
            </a:solidFill>
          </p:spPr>
        </p:sp>
        <p:sp>
          <p:nvSpPr>
            <p:cNvPr name="TextBox 5" id="5"/>
            <p:cNvSpPr txBox="true"/>
            <p:nvPr/>
          </p:nvSpPr>
          <p:spPr>
            <a:xfrm>
              <a:off x="0" y="-47625"/>
              <a:ext cx="239221" cy="281560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true" flipV="false" rot="5400000">
            <a:off x="-3124594" y="1547795"/>
            <a:ext cx="12784728" cy="7191409"/>
          </a:xfrm>
          <a:custGeom>
            <a:avLst/>
            <a:gdLst/>
            <a:ahLst/>
            <a:cxnLst/>
            <a:rect r="r" b="b" t="t" l="l"/>
            <a:pathLst>
              <a:path h="7191409" w="12784728">
                <a:moveTo>
                  <a:pt x="12784727" y="0"/>
                </a:moveTo>
                <a:lnTo>
                  <a:pt x="0" y="0"/>
                </a:lnTo>
                <a:lnTo>
                  <a:pt x="0" y="7191410"/>
                </a:lnTo>
                <a:lnTo>
                  <a:pt x="12784727" y="7191410"/>
                </a:lnTo>
                <a:lnTo>
                  <a:pt x="12784727"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272761" y="532542"/>
            <a:ext cx="1977441" cy="496158"/>
          </a:xfrm>
          <a:custGeom>
            <a:avLst/>
            <a:gdLst/>
            <a:ahLst/>
            <a:cxnLst/>
            <a:rect r="r" b="b" t="t" l="l"/>
            <a:pathLst>
              <a:path h="496158" w="1977441">
                <a:moveTo>
                  <a:pt x="0" y="0"/>
                </a:moveTo>
                <a:lnTo>
                  <a:pt x="1977441" y="0"/>
                </a:lnTo>
                <a:lnTo>
                  <a:pt x="1977441"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272761" y="1312482"/>
            <a:ext cx="1977441" cy="496158"/>
          </a:xfrm>
          <a:custGeom>
            <a:avLst/>
            <a:gdLst/>
            <a:ahLst/>
            <a:cxnLst/>
            <a:rect r="r" b="b" t="t" l="l"/>
            <a:pathLst>
              <a:path h="496158" w="1977441">
                <a:moveTo>
                  <a:pt x="0" y="0"/>
                </a:moveTo>
                <a:lnTo>
                  <a:pt x="1977441" y="0"/>
                </a:lnTo>
                <a:lnTo>
                  <a:pt x="1977441"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2896485" y="2752552"/>
            <a:ext cx="2752552" cy="2752552"/>
            <a:chOff x="0" y="0"/>
            <a:chExt cx="812800" cy="812800"/>
          </a:xfrm>
        </p:grpSpPr>
        <p:sp>
          <p:nvSpPr>
            <p:cNvPr name="Freeform 10" id="10">
              <a:hlinkClick r:id="rId6" tooltip="https://github.com/RRGrania"/>
            </p:cNvPr>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13287" t="-3127" r="-1153" b="-11313"/>
              </a:stretch>
            </a:blipFill>
            <a:ln w="38100" cap="sq">
              <a:solidFill>
                <a:srgbClr val="3D0404"/>
              </a:solidFill>
              <a:prstDash val="solid"/>
              <a:miter/>
            </a:ln>
          </p:spPr>
        </p:sp>
      </p:grpSp>
      <p:grpSp>
        <p:nvGrpSpPr>
          <p:cNvPr name="Group 11" id="11"/>
          <p:cNvGrpSpPr/>
          <p:nvPr/>
        </p:nvGrpSpPr>
        <p:grpSpPr>
          <a:xfrm rot="0">
            <a:off x="623455" y="5016088"/>
            <a:ext cx="2752552" cy="2752552"/>
            <a:chOff x="0" y="0"/>
            <a:chExt cx="812800" cy="812800"/>
          </a:xfrm>
        </p:grpSpPr>
        <p:sp>
          <p:nvSpPr>
            <p:cNvPr name="Freeform 12" id="12">
              <a:hlinkClick r:id="rId8" tooltip="https://github.com/Raoina"/>
            </p:cNvPr>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28604" t="-30669" r="-37135" b="-35070"/>
              </a:stretch>
            </a:blipFill>
            <a:ln w="38100" cap="sq">
              <a:solidFill>
                <a:srgbClr val="3D0404"/>
              </a:solidFill>
              <a:prstDash val="solid"/>
              <a:miter/>
            </a:ln>
          </p:spPr>
        </p:sp>
      </p:grpSp>
      <p:grpSp>
        <p:nvGrpSpPr>
          <p:cNvPr name="Group 13" id="13"/>
          <p:cNvGrpSpPr/>
          <p:nvPr/>
        </p:nvGrpSpPr>
        <p:grpSpPr>
          <a:xfrm rot="0">
            <a:off x="2896485" y="7534448"/>
            <a:ext cx="2752552" cy="2752552"/>
            <a:chOff x="0" y="0"/>
            <a:chExt cx="812800" cy="812800"/>
          </a:xfrm>
        </p:grpSpPr>
        <p:sp>
          <p:nvSpPr>
            <p:cNvPr name="Freeform 14" id="14">
              <a:hlinkClick r:id="rId10" tooltip="https://github.com/iDourgham"/>
            </p:cNvPr>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0" r="0" b="0"/>
              </a:stretch>
            </a:blipFill>
            <a:ln w="38100" cap="sq">
              <a:solidFill>
                <a:srgbClr val="3D0404"/>
              </a:solidFill>
              <a:prstDash val="solid"/>
              <a:miter/>
            </a:ln>
          </p:spPr>
        </p:sp>
      </p:grpSp>
      <p:grpSp>
        <p:nvGrpSpPr>
          <p:cNvPr name="Group 15" id="15"/>
          <p:cNvGrpSpPr/>
          <p:nvPr/>
        </p:nvGrpSpPr>
        <p:grpSpPr>
          <a:xfrm rot="0">
            <a:off x="623455" y="19050"/>
            <a:ext cx="2752552" cy="2752552"/>
            <a:chOff x="0" y="0"/>
            <a:chExt cx="812800" cy="812800"/>
          </a:xfrm>
        </p:grpSpPr>
        <p:sp>
          <p:nvSpPr>
            <p:cNvPr name="Freeform 16" id="16">
              <a:hlinkClick r:id="rId12" tooltip="https://github.com/OPCoderman"/>
            </p:cNvPr>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l="-62" t="0" r="-62" b="0"/>
              </a:stretch>
            </a:blipFill>
            <a:ln w="38100" cap="sq">
              <a:solidFill>
                <a:srgbClr val="3D0404"/>
              </a:solidFill>
              <a:prstDash val="solid"/>
              <a:miter/>
            </a:ln>
          </p:spPr>
        </p:sp>
      </p:grpSp>
      <p:sp>
        <p:nvSpPr>
          <p:cNvPr name="TextBox 17" id="17"/>
          <p:cNvSpPr txBox="true"/>
          <p:nvPr/>
        </p:nvSpPr>
        <p:spPr>
          <a:xfrm rot="0">
            <a:off x="6054688" y="4318360"/>
            <a:ext cx="9506986" cy="2125837"/>
          </a:xfrm>
          <a:prstGeom prst="rect">
            <a:avLst/>
          </a:prstGeom>
        </p:spPr>
        <p:txBody>
          <a:bodyPr anchor="t" rtlCol="false" tIns="0" lIns="0" bIns="0" rIns="0">
            <a:spAutoFit/>
          </a:bodyPr>
          <a:lstStyle/>
          <a:p>
            <a:pPr algn="l">
              <a:lnSpc>
                <a:spcPts val="17375"/>
              </a:lnSpc>
              <a:spcBef>
                <a:spcPct val="0"/>
              </a:spcBef>
            </a:pPr>
            <a:r>
              <a:rPr lang="en-US" sz="12411">
                <a:solidFill>
                  <a:srgbClr val="000000"/>
                </a:solidFill>
                <a:latin typeface="Bold Ink"/>
                <a:ea typeface="Bold Ink"/>
                <a:cs typeface="Bold Ink"/>
                <a:sym typeface="Bold Ink"/>
              </a:rPr>
              <a:t>Thank You</a:t>
            </a:r>
          </a:p>
        </p:txBody>
      </p:sp>
      <p:sp>
        <p:nvSpPr>
          <p:cNvPr name="Freeform 18" id="18"/>
          <p:cNvSpPr/>
          <p:nvPr/>
        </p:nvSpPr>
        <p:spPr>
          <a:xfrm flipH="false" flipV="false" rot="0">
            <a:off x="13277857" y="2609338"/>
            <a:ext cx="1918445" cy="2895766"/>
          </a:xfrm>
          <a:custGeom>
            <a:avLst/>
            <a:gdLst/>
            <a:ahLst/>
            <a:cxnLst/>
            <a:rect r="r" b="b" t="t" l="l"/>
            <a:pathLst>
              <a:path h="2895766" w="1918445">
                <a:moveTo>
                  <a:pt x="0" y="0"/>
                </a:moveTo>
                <a:lnTo>
                  <a:pt x="1918445" y="0"/>
                </a:lnTo>
                <a:lnTo>
                  <a:pt x="1918445" y="2895766"/>
                </a:lnTo>
                <a:lnTo>
                  <a:pt x="0" y="2895766"/>
                </a:lnTo>
                <a:lnTo>
                  <a:pt x="0" y="0"/>
                </a:lnTo>
                <a:close/>
              </a:path>
            </a:pathLst>
          </a:custGeom>
          <a:blipFill>
            <a:blip r:embed="rId14"/>
            <a:stretch>
              <a:fillRect l="0" t="0" r="0" b="0"/>
            </a:stretch>
          </a:blipFill>
        </p:spPr>
      </p:sp>
      <p:sp>
        <p:nvSpPr>
          <p:cNvPr name="TextBox 19" id="19"/>
          <p:cNvSpPr txBox="true"/>
          <p:nvPr/>
        </p:nvSpPr>
        <p:spPr>
          <a:xfrm rot="0">
            <a:off x="6285525" y="6278064"/>
            <a:ext cx="6702871" cy="987545"/>
          </a:xfrm>
          <a:prstGeom prst="rect">
            <a:avLst/>
          </a:prstGeom>
        </p:spPr>
        <p:txBody>
          <a:bodyPr anchor="t" rtlCol="false" tIns="0" lIns="0" bIns="0" rIns="0">
            <a:spAutoFit/>
          </a:bodyPr>
          <a:lstStyle/>
          <a:p>
            <a:pPr algn="l">
              <a:lnSpc>
                <a:spcPts val="8078"/>
              </a:lnSpc>
              <a:spcBef>
                <a:spcPct val="0"/>
              </a:spcBef>
            </a:pPr>
            <a:r>
              <a:rPr lang="en-US" sz="5770">
                <a:solidFill>
                  <a:srgbClr val="000000"/>
                </a:solidFill>
                <a:latin typeface="Bold Ink"/>
                <a:ea typeface="Bold Ink"/>
                <a:cs typeface="Bold Ink"/>
                <a:sym typeface="Bold Ink"/>
              </a:rPr>
              <a:t>Get In Touch 🖐🏻😁</a:t>
            </a:r>
          </a:p>
        </p:txBody>
      </p:sp>
      <p:sp>
        <p:nvSpPr>
          <p:cNvPr name="TextBox 20" id="20"/>
          <p:cNvSpPr txBox="true"/>
          <p:nvPr/>
        </p:nvSpPr>
        <p:spPr>
          <a:xfrm rot="0">
            <a:off x="10808181" y="7338380"/>
            <a:ext cx="2280526" cy="344512"/>
          </a:xfrm>
          <a:prstGeom prst="rect">
            <a:avLst/>
          </a:prstGeom>
        </p:spPr>
        <p:txBody>
          <a:bodyPr anchor="t" rtlCol="false" tIns="0" lIns="0" bIns="0" rIns="0">
            <a:spAutoFit/>
          </a:bodyPr>
          <a:lstStyle/>
          <a:p>
            <a:pPr algn="l">
              <a:lnSpc>
                <a:spcPts val="2748"/>
              </a:lnSpc>
              <a:spcBef>
                <a:spcPct val="0"/>
              </a:spcBef>
            </a:pPr>
            <a:r>
              <a:rPr lang="en-US" sz="1963">
                <a:solidFill>
                  <a:srgbClr val="000000"/>
                </a:solidFill>
                <a:latin typeface="Bold Ink"/>
                <a:ea typeface="Bold Ink"/>
                <a:cs typeface="Bold Ink"/>
                <a:sym typeface="Bold Ink"/>
              </a:rPr>
              <a:t>Power BI ya sa7by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DAGpPxA84LI</dc:identifier>
  <dcterms:modified xsi:type="dcterms:W3CDTF">2011-08-01T06:04:30Z</dcterms:modified>
  <cp:revision>1</cp:revision>
  <dc:title>White and Orange Dynamic Car Dealer Presentation</dc:title>
</cp:coreProperties>
</file>